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4" r:id="rId2"/>
    <p:sldId id="271" r:id="rId3"/>
    <p:sldId id="269" r:id="rId4"/>
    <p:sldId id="272" r:id="rId5"/>
    <p:sldId id="273" r:id="rId6"/>
    <p:sldId id="293" r:id="rId7"/>
    <p:sldId id="292" r:id="rId8"/>
    <p:sldId id="276" r:id="rId9"/>
  </p:sldIdLst>
  <p:sldSz cx="6858000" cy="9906000" type="A4"/>
  <p:notesSz cx="7099300" cy="10234613"/>
  <p:defaultTextStyle>
    <a:defPPr>
      <a:defRPr lang="en-GB"/>
    </a:defPPr>
    <a:lvl1pPr algn="l" rtl="0" eaLnBrk="0" fontAlgn="base" hangingPunct="0">
      <a:spcBef>
        <a:spcPct val="0"/>
      </a:spcBef>
      <a:spcAft>
        <a:spcPct val="0"/>
      </a:spcAft>
      <a:defRPr sz="3200" b="1" kern="1200" baseline="-25000">
        <a:solidFill>
          <a:schemeClr val="tx1"/>
        </a:solidFill>
        <a:latin typeface="Arial" charset="0"/>
        <a:ea typeface="+mn-ea"/>
        <a:cs typeface="+mn-cs"/>
      </a:defRPr>
    </a:lvl1pPr>
    <a:lvl2pPr marL="457200" algn="l" rtl="0" eaLnBrk="0" fontAlgn="base" hangingPunct="0">
      <a:spcBef>
        <a:spcPct val="0"/>
      </a:spcBef>
      <a:spcAft>
        <a:spcPct val="0"/>
      </a:spcAft>
      <a:defRPr sz="3200" b="1" kern="1200" baseline="-25000">
        <a:solidFill>
          <a:schemeClr val="tx1"/>
        </a:solidFill>
        <a:latin typeface="Arial" charset="0"/>
        <a:ea typeface="+mn-ea"/>
        <a:cs typeface="+mn-cs"/>
      </a:defRPr>
    </a:lvl2pPr>
    <a:lvl3pPr marL="914400" algn="l" rtl="0" eaLnBrk="0" fontAlgn="base" hangingPunct="0">
      <a:spcBef>
        <a:spcPct val="0"/>
      </a:spcBef>
      <a:spcAft>
        <a:spcPct val="0"/>
      </a:spcAft>
      <a:defRPr sz="3200" b="1" kern="1200" baseline="-25000">
        <a:solidFill>
          <a:schemeClr val="tx1"/>
        </a:solidFill>
        <a:latin typeface="Arial" charset="0"/>
        <a:ea typeface="+mn-ea"/>
        <a:cs typeface="+mn-cs"/>
      </a:defRPr>
    </a:lvl3pPr>
    <a:lvl4pPr marL="1371600" algn="l" rtl="0" eaLnBrk="0" fontAlgn="base" hangingPunct="0">
      <a:spcBef>
        <a:spcPct val="0"/>
      </a:spcBef>
      <a:spcAft>
        <a:spcPct val="0"/>
      </a:spcAft>
      <a:defRPr sz="3200" b="1" kern="1200" baseline="-25000">
        <a:solidFill>
          <a:schemeClr val="tx1"/>
        </a:solidFill>
        <a:latin typeface="Arial" charset="0"/>
        <a:ea typeface="+mn-ea"/>
        <a:cs typeface="+mn-cs"/>
      </a:defRPr>
    </a:lvl4pPr>
    <a:lvl5pPr marL="1828800" algn="l" rtl="0" eaLnBrk="0" fontAlgn="base" hangingPunct="0">
      <a:spcBef>
        <a:spcPct val="0"/>
      </a:spcBef>
      <a:spcAft>
        <a:spcPct val="0"/>
      </a:spcAft>
      <a:defRPr sz="3200" b="1" kern="1200" baseline="-25000">
        <a:solidFill>
          <a:schemeClr val="tx1"/>
        </a:solidFill>
        <a:latin typeface="Arial" charset="0"/>
        <a:ea typeface="+mn-ea"/>
        <a:cs typeface="+mn-cs"/>
      </a:defRPr>
    </a:lvl5pPr>
    <a:lvl6pPr marL="2286000" algn="l" defTabSz="914400" rtl="0" eaLnBrk="1" latinLnBrk="0" hangingPunct="1">
      <a:defRPr sz="3200" b="1" kern="1200" baseline="-25000">
        <a:solidFill>
          <a:schemeClr val="tx1"/>
        </a:solidFill>
        <a:latin typeface="Arial" charset="0"/>
        <a:ea typeface="+mn-ea"/>
        <a:cs typeface="+mn-cs"/>
      </a:defRPr>
    </a:lvl6pPr>
    <a:lvl7pPr marL="2743200" algn="l" defTabSz="914400" rtl="0" eaLnBrk="1" latinLnBrk="0" hangingPunct="1">
      <a:defRPr sz="3200" b="1" kern="1200" baseline="-25000">
        <a:solidFill>
          <a:schemeClr val="tx1"/>
        </a:solidFill>
        <a:latin typeface="Arial" charset="0"/>
        <a:ea typeface="+mn-ea"/>
        <a:cs typeface="+mn-cs"/>
      </a:defRPr>
    </a:lvl7pPr>
    <a:lvl8pPr marL="3200400" algn="l" defTabSz="914400" rtl="0" eaLnBrk="1" latinLnBrk="0" hangingPunct="1">
      <a:defRPr sz="3200" b="1" kern="1200" baseline="-25000">
        <a:solidFill>
          <a:schemeClr val="tx1"/>
        </a:solidFill>
        <a:latin typeface="Arial" charset="0"/>
        <a:ea typeface="+mn-ea"/>
        <a:cs typeface="+mn-cs"/>
      </a:defRPr>
    </a:lvl8pPr>
    <a:lvl9pPr marL="3657600" algn="l" defTabSz="914400" rtl="0" eaLnBrk="1" latinLnBrk="0" hangingPunct="1">
      <a:defRPr sz="3200" b="1" kern="1200" baseline="-250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Salmon" initials="LS" lastIdx="4" clrIdx="0"/>
  <p:cmAuthor id="1" name="Kim Pearson" initials="K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a:srgbClr val="CCFF33"/>
    <a:srgbClr val="CCFF99"/>
    <a:srgbClr val="FFFFCC"/>
    <a:srgbClr val="FFCCCC"/>
    <a:srgbClr val="FF9999"/>
    <a:srgbClr val="942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40" autoAdjust="0"/>
    <p:restoredTop sz="94683" autoAdjust="0"/>
  </p:normalViewPr>
  <p:slideViewPr>
    <p:cSldViewPr snapToGrid="0">
      <p:cViewPr>
        <p:scale>
          <a:sx n="50" d="100"/>
          <a:sy n="50" d="100"/>
        </p:scale>
        <p:origin x="-2820" y="-114"/>
      </p:cViewPr>
      <p:guideLst>
        <p:guide orient="horz" pos="600"/>
        <p:guide pos="21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2172" y="-102"/>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t" anchorCtr="0" compatLnSpc="1">
            <a:prstTxWarp prst="textNoShape">
              <a:avLst/>
            </a:prstTxWarp>
          </a:bodyPr>
          <a:lstStyle>
            <a:lvl1pPr defTabSz="990600" eaLnBrk="1" hangingPunct="1">
              <a:defRPr sz="1300" b="0" baseline="0" smtClean="0">
                <a:latin typeface="Times New Roman" panose="02020603050405020304" pitchFamily="18" charset="0"/>
              </a:defRPr>
            </a:lvl1pPr>
          </a:lstStyle>
          <a:p>
            <a:pPr>
              <a:defRPr/>
            </a:pPr>
            <a:endParaRPr lang="en-GB" altLang="en-US" dirty="0"/>
          </a:p>
        </p:txBody>
      </p:sp>
      <p:sp>
        <p:nvSpPr>
          <p:cNvPr id="15363" name="Rectangle 3"/>
          <p:cNvSpPr>
            <a:spLocks noGrp="1" noChangeArrowheads="1"/>
          </p:cNvSpPr>
          <p:nvPr>
            <p:ph type="dt" sz="quarter" idx="1"/>
          </p:nvPr>
        </p:nvSpPr>
        <p:spPr bwMode="auto">
          <a:xfrm>
            <a:off x="4022725"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t" anchorCtr="0" compatLnSpc="1">
            <a:prstTxWarp prst="textNoShape">
              <a:avLst/>
            </a:prstTxWarp>
          </a:bodyPr>
          <a:lstStyle>
            <a:lvl1pPr algn="r" defTabSz="990600" eaLnBrk="1" hangingPunct="1">
              <a:defRPr sz="1300" b="0" baseline="0" smtClean="0">
                <a:latin typeface="Times New Roman" panose="02020603050405020304" pitchFamily="18" charset="0"/>
              </a:defRPr>
            </a:lvl1pPr>
          </a:lstStyle>
          <a:p>
            <a:pPr>
              <a:defRPr/>
            </a:pPr>
            <a:endParaRPr lang="en-GB" altLang="en-US" dirty="0"/>
          </a:p>
        </p:txBody>
      </p:sp>
      <p:sp>
        <p:nvSpPr>
          <p:cNvPr id="15364" name="Rectangle 4"/>
          <p:cNvSpPr>
            <a:spLocks noGrp="1" noChangeArrowheads="1"/>
          </p:cNvSpPr>
          <p:nvPr>
            <p:ph type="ftr" sz="quarter" idx="2"/>
          </p:nvPr>
        </p:nvSpPr>
        <p:spPr bwMode="auto">
          <a:xfrm>
            <a:off x="0"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b" anchorCtr="0" compatLnSpc="1">
            <a:prstTxWarp prst="textNoShape">
              <a:avLst/>
            </a:prstTxWarp>
          </a:bodyPr>
          <a:lstStyle>
            <a:lvl1pPr defTabSz="990600" eaLnBrk="1" hangingPunct="1">
              <a:defRPr sz="1300" b="0" baseline="0" smtClean="0">
                <a:latin typeface="Times New Roman" panose="02020603050405020304" pitchFamily="18" charset="0"/>
              </a:defRPr>
            </a:lvl1pPr>
          </a:lstStyle>
          <a:p>
            <a:pPr>
              <a:defRPr/>
            </a:pPr>
            <a:endParaRPr lang="en-GB" altLang="en-US" dirty="0"/>
          </a:p>
        </p:txBody>
      </p:sp>
      <p:sp>
        <p:nvSpPr>
          <p:cNvPr id="15365" name="Rectangle 5"/>
          <p:cNvSpPr>
            <a:spLocks noGrp="1" noChangeArrowheads="1"/>
          </p:cNvSpPr>
          <p:nvPr>
            <p:ph type="sldNum" sz="quarter" idx="3"/>
          </p:nvPr>
        </p:nvSpPr>
        <p:spPr bwMode="auto">
          <a:xfrm>
            <a:off x="4022725"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b" anchorCtr="0" compatLnSpc="1">
            <a:prstTxWarp prst="textNoShape">
              <a:avLst/>
            </a:prstTxWarp>
          </a:bodyPr>
          <a:lstStyle>
            <a:lvl1pPr algn="r" defTabSz="990600" eaLnBrk="1" hangingPunct="1">
              <a:defRPr sz="1300" b="0" baseline="0">
                <a:latin typeface="Times New Roman" charset="0"/>
              </a:defRPr>
            </a:lvl1pPr>
          </a:lstStyle>
          <a:p>
            <a:fld id="{B2401663-3876-4C83-8FA1-1F59DAD3FFB1}" type="slidenum">
              <a:rPr lang="en-GB" altLang="en-US"/>
              <a:pPr/>
              <a:t>‹#›</a:t>
            </a:fld>
            <a:endParaRPr lang="en-GB" altLang="en-US" dirty="0"/>
          </a:p>
        </p:txBody>
      </p:sp>
    </p:spTree>
    <p:extLst>
      <p:ext uri="{BB962C8B-B14F-4D97-AF65-F5344CB8AC3E}">
        <p14:creationId xmlns:p14="http://schemas.microsoft.com/office/powerpoint/2010/main" val="2437351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t" anchorCtr="0" compatLnSpc="1">
            <a:prstTxWarp prst="textNoShape">
              <a:avLst/>
            </a:prstTxWarp>
          </a:bodyPr>
          <a:lstStyle>
            <a:lvl1pPr defTabSz="990600" eaLnBrk="1" hangingPunct="1">
              <a:defRPr sz="1300" b="0" baseline="0" smtClean="0">
                <a:latin typeface="Times New Roman" panose="02020603050405020304" pitchFamily="18" charset="0"/>
              </a:defRPr>
            </a:lvl1pPr>
          </a:lstStyle>
          <a:p>
            <a:pPr>
              <a:defRPr/>
            </a:pPr>
            <a:endParaRPr lang="en-GB" altLang="en-US" dirty="0"/>
          </a:p>
        </p:txBody>
      </p:sp>
      <p:sp>
        <p:nvSpPr>
          <p:cNvPr id="9219" name="Rectangle 3"/>
          <p:cNvSpPr>
            <a:spLocks noGrp="1" noChangeArrowheads="1"/>
          </p:cNvSpPr>
          <p:nvPr>
            <p:ph type="dt" idx="1"/>
          </p:nvPr>
        </p:nvSpPr>
        <p:spPr bwMode="auto">
          <a:xfrm>
            <a:off x="4022725"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t" anchorCtr="0" compatLnSpc="1">
            <a:prstTxWarp prst="textNoShape">
              <a:avLst/>
            </a:prstTxWarp>
          </a:bodyPr>
          <a:lstStyle>
            <a:lvl1pPr algn="r" defTabSz="990600" eaLnBrk="1" hangingPunct="1">
              <a:defRPr sz="1300" b="0" baseline="0" smtClean="0">
                <a:latin typeface="Times New Roman" panose="02020603050405020304" pitchFamily="18" charset="0"/>
              </a:defRPr>
            </a:lvl1pPr>
          </a:lstStyle>
          <a:p>
            <a:pPr>
              <a:defRPr/>
            </a:pPr>
            <a:endParaRPr lang="en-GB" altLang="en-US" dirty="0"/>
          </a:p>
        </p:txBody>
      </p:sp>
      <p:sp>
        <p:nvSpPr>
          <p:cNvPr id="2052" name="Rectangle 4"/>
          <p:cNvSpPr>
            <a:spLocks noGrp="1" noRot="1" noChangeAspect="1" noChangeArrowheads="1" noTextEdit="1"/>
          </p:cNvSpPr>
          <p:nvPr>
            <p:ph type="sldImg" idx="2"/>
          </p:nvPr>
        </p:nvSpPr>
        <p:spPr bwMode="auto">
          <a:xfrm>
            <a:off x="2220913" y="766763"/>
            <a:ext cx="2657475"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47738" y="4860925"/>
            <a:ext cx="52038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9222" name="Rectangle 6"/>
          <p:cNvSpPr>
            <a:spLocks noGrp="1" noChangeArrowheads="1"/>
          </p:cNvSpPr>
          <p:nvPr>
            <p:ph type="ftr" sz="quarter" idx="4"/>
          </p:nvPr>
        </p:nvSpPr>
        <p:spPr bwMode="auto">
          <a:xfrm>
            <a:off x="0"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b" anchorCtr="0" compatLnSpc="1">
            <a:prstTxWarp prst="textNoShape">
              <a:avLst/>
            </a:prstTxWarp>
          </a:bodyPr>
          <a:lstStyle>
            <a:lvl1pPr defTabSz="990600" eaLnBrk="1" hangingPunct="1">
              <a:defRPr sz="1300" b="0" baseline="0" smtClean="0">
                <a:latin typeface="Times New Roman" panose="02020603050405020304" pitchFamily="18" charset="0"/>
              </a:defRPr>
            </a:lvl1pPr>
          </a:lstStyle>
          <a:p>
            <a:pPr>
              <a:defRPr/>
            </a:pPr>
            <a:endParaRPr lang="en-GB" altLang="en-US" dirty="0"/>
          </a:p>
        </p:txBody>
      </p:sp>
      <p:sp>
        <p:nvSpPr>
          <p:cNvPr id="9223" name="Rectangle 7"/>
          <p:cNvSpPr>
            <a:spLocks noGrp="1" noChangeArrowheads="1"/>
          </p:cNvSpPr>
          <p:nvPr>
            <p:ph type="sldNum" sz="quarter" idx="5"/>
          </p:nvPr>
        </p:nvSpPr>
        <p:spPr bwMode="auto">
          <a:xfrm>
            <a:off x="4022725"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1" tIns="49521" rIns="99041" bIns="49521" numCol="1" anchor="b" anchorCtr="0" compatLnSpc="1">
            <a:prstTxWarp prst="textNoShape">
              <a:avLst/>
            </a:prstTxWarp>
          </a:bodyPr>
          <a:lstStyle>
            <a:lvl1pPr algn="r" defTabSz="990600" eaLnBrk="1" hangingPunct="1">
              <a:defRPr sz="1300" b="0" baseline="0">
                <a:latin typeface="Times New Roman" charset="0"/>
              </a:defRPr>
            </a:lvl1pPr>
          </a:lstStyle>
          <a:p>
            <a:fld id="{1A1E1030-3847-4F66-BD3C-95AE68380C0F}" type="slidenum">
              <a:rPr lang="en-GB" altLang="en-US"/>
              <a:pPr/>
              <a:t>‹#›</a:t>
            </a:fld>
            <a:endParaRPr lang="en-GB" altLang="en-US" dirty="0"/>
          </a:p>
        </p:txBody>
      </p:sp>
    </p:spTree>
    <p:extLst>
      <p:ext uri="{BB962C8B-B14F-4D97-AF65-F5344CB8AC3E}">
        <p14:creationId xmlns:p14="http://schemas.microsoft.com/office/powerpoint/2010/main" val="23056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207854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050"/>
            <a:ext cx="5915025" cy="191452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71488" y="2636838"/>
            <a:ext cx="5915025" cy="62849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419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527050"/>
            <a:ext cx="1477963" cy="83947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1488" y="527050"/>
            <a:ext cx="4284662" cy="83947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0171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71488" y="527050"/>
            <a:ext cx="5915025" cy="8394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84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050"/>
            <a:ext cx="5915025" cy="191452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71488" y="2636838"/>
            <a:ext cx="5915025" cy="62849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17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470150"/>
            <a:ext cx="5915025" cy="4119563"/>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1426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050"/>
            <a:ext cx="5915025" cy="191452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71488" y="2636838"/>
            <a:ext cx="2881312" cy="62849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636838"/>
            <a:ext cx="2881313" cy="62849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838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527050"/>
            <a:ext cx="5915025" cy="1914525"/>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3617913"/>
            <a:ext cx="2900363" cy="5322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1863" y="3617913"/>
            <a:ext cx="2916237" cy="5322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683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527050"/>
            <a:ext cx="5915025" cy="1914525"/>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49855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57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2067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593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0"/>
          <p:cNvSpPr>
            <a:spLocks noChangeArrowheads="1"/>
          </p:cNvSpPr>
          <p:nvPr userDrawn="1"/>
        </p:nvSpPr>
        <p:spPr bwMode="auto">
          <a:xfrm>
            <a:off x="350838" y="103188"/>
            <a:ext cx="6135687" cy="13652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
        <p:nvSpPr>
          <p:cNvPr id="1027" name="AutoShape 18"/>
          <p:cNvSpPr>
            <a:spLocks noChangeArrowheads="1"/>
          </p:cNvSpPr>
          <p:nvPr userDrawn="1"/>
        </p:nvSpPr>
        <p:spPr bwMode="auto">
          <a:xfrm>
            <a:off x="5680075" y="9534525"/>
            <a:ext cx="1108075" cy="327025"/>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
        <p:nvSpPr>
          <p:cNvPr id="1028" name="AutoShape 23"/>
          <p:cNvSpPr>
            <a:spLocks noChangeArrowheads="1"/>
          </p:cNvSpPr>
          <p:nvPr userDrawn="1"/>
        </p:nvSpPr>
        <p:spPr bwMode="auto">
          <a:xfrm>
            <a:off x="98425" y="9537700"/>
            <a:ext cx="1330325" cy="327025"/>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976813" y="364490"/>
            <a:ext cx="1400175" cy="492760"/>
          </a:xfrm>
          <a:prstGeom prst="rect">
            <a:avLst/>
          </a:prstGeom>
        </p:spPr>
      </p:pic>
      <p:sp>
        <p:nvSpPr>
          <p:cNvPr id="5" name="AutoShape 391"/>
          <p:cNvSpPr>
            <a:spLocks noChangeArrowheads="1"/>
          </p:cNvSpPr>
          <p:nvPr/>
        </p:nvSpPr>
        <p:spPr bwMode="auto">
          <a:xfrm>
            <a:off x="301625" y="1390650"/>
            <a:ext cx="6357938" cy="8001000"/>
          </a:xfrm>
          <a:prstGeom prst="roundRect">
            <a:avLst>
              <a:gd name="adj" fmla="val 7366"/>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r>
              <a:rPr lang="en-GB" sz="1800" dirty="0" smtClean="0"/>
              <a:t> </a:t>
            </a:r>
            <a:r>
              <a:rPr lang="en-GB" sz="2000" dirty="0" smtClean="0"/>
              <a:t>We </a:t>
            </a:r>
            <a:r>
              <a:rPr lang="en-GB" sz="2000" dirty="0"/>
              <a:t>have produced </a:t>
            </a:r>
            <a:r>
              <a:rPr lang="en-GB" sz="2000" dirty="0" smtClean="0"/>
              <a:t>this coronavirus </a:t>
            </a:r>
            <a:r>
              <a:rPr lang="en-GB" sz="2000" dirty="0"/>
              <a:t>communication plan to assist people we support and those who love and care about them to stay in touch. </a:t>
            </a:r>
            <a:endParaRPr lang="en-GB" sz="2000" dirty="0" smtClean="0"/>
          </a:p>
          <a:p>
            <a:pPr algn="just"/>
            <a:endParaRPr lang="en-GB" sz="2000" dirty="0"/>
          </a:p>
          <a:p>
            <a:pPr algn="just"/>
            <a:r>
              <a:rPr lang="en-GB" sz="2000" dirty="0"/>
              <a:t>Please can this plan be completed for each person who requires support to stay in touch with their friends and family. </a:t>
            </a:r>
            <a:endParaRPr lang="en-GB" sz="2000" dirty="0" smtClean="0"/>
          </a:p>
          <a:p>
            <a:pPr algn="just"/>
            <a:endParaRPr lang="en-GB" sz="2000" dirty="0"/>
          </a:p>
          <a:p>
            <a:pPr algn="just"/>
            <a:r>
              <a:rPr lang="en-GB" sz="2000" dirty="0"/>
              <a:t>This plan is for the duration of COVID-19 only, it does not replace the accessible information communication profile document or other communication plans which people we support may have in place. In fact, the content of these other communication documents  may assist when completing the coronavirus communication plan.  </a:t>
            </a:r>
            <a:endParaRPr lang="en-GB" sz="2000" dirty="0" smtClean="0"/>
          </a:p>
          <a:p>
            <a:pPr algn="just"/>
            <a:endParaRPr lang="en-GB" sz="2000" dirty="0"/>
          </a:p>
          <a:p>
            <a:pPr algn="just"/>
            <a:r>
              <a:rPr lang="en-GB" sz="2000" dirty="0"/>
              <a:t>Wherever possible, </a:t>
            </a:r>
            <a:r>
              <a:rPr lang="en-GB" sz="2000" dirty="0" smtClean="0"/>
              <a:t>these </a:t>
            </a:r>
            <a:r>
              <a:rPr lang="en-GB" sz="2000" dirty="0"/>
              <a:t>plans should be completed together with people we support. If this is not possible and if appropriate to do so, please contact people’s families in the presence of the person we support whenever possible in order  to talk about how they would like to stay in touch and the frequency of any calls, e-mails or letters. Please remember to ask about other friends and family members during these calls.  </a:t>
            </a:r>
            <a:endParaRPr lang="en-GB" sz="2000" dirty="0" smtClean="0"/>
          </a:p>
          <a:p>
            <a:pPr algn="just"/>
            <a:endParaRPr lang="en-GB" sz="2000" dirty="0"/>
          </a:p>
          <a:p>
            <a:pPr algn="just"/>
            <a:r>
              <a:rPr lang="en-GB" sz="2000" dirty="0"/>
              <a:t>Once completed, include information about these plans in the person’s communication support plan and / or shielding plan. Please also ensure a copy of the plan is uploaded into </a:t>
            </a:r>
            <a:r>
              <a:rPr lang="en-GB" sz="2000" dirty="0" err="1"/>
              <a:t>caresys</a:t>
            </a:r>
            <a:r>
              <a:rPr lang="en-GB" sz="2000" dirty="0"/>
              <a:t> or kept in the persons support / enabling plan file. </a:t>
            </a:r>
            <a:endParaRPr lang="en-GB" sz="2000" dirty="0" smtClean="0"/>
          </a:p>
          <a:p>
            <a:pPr algn="just"/>
            <a:endParaRPr lang="en-GB" sz="2000" dirty="0"/>
          </a:p>
          <a:p>
            <a:pPr algn="just"/>
            <a:r>
              <a:rPr lang="en-GB" sz="2000" dirty="0"/>
              <a:t>Please log any contact made with family members within people’s daily records within </a:t>
            </a:r>
            <a:r>
              <a:rPr lang="en-GB" sz="2000" dirty="0" err="1"/>
              <a:t>caresys</a:t>
            </a:r>
            <a:r>
              <a:rPr lang="en-GB" sz="2000" dirty="0"/>
              <a:t> or the paper based recording system in use. </a:t>
            </a:r>
          </a:p>
          <a:p>
            <a:pPr algn="just"/>
            <a:r>
              <a:rPr lang="en-GB" sz="2000" dirty="0"/>
              <a:t>Not being in touch with those we love and care about in the usual ways at this time  is difficult for the people we support and their friends and family. Should a person we support contract confirmed or suspected COVID-19, please ensure contact with their family is maintained and recorded on a daily basis as a minimum. </a:t>
            </a:r>
            <a:endParaRPr lang="en-GB" sz="2000" dirty="0" smtClean="0"/>
          </a:p>
          <a:p>
            <a:pPr algn="just"/>
            <a:endParaRPr lang="en-GB" sz="2000" dirty="0"/>
          </a:p>
          <a:p>
            <a:pPr algn="just"/>
            <a:r>
              <a:rPr lang="en-GB" sz="2000" dirty="0"/>
              <a:t>Similarly, should we become aware that family members or friends of people we support are ill as a result of COVID-19 or any other illness, please ensure frequent contact is maintained to reassure the person we support. </a:t>
            </a:r>
          </a:p>
          <a:p>
            <a:r>
              <a:rPr lang="en-GB" sz="2000" dirty="0"/>
              <a:t> </a:t>
            </a:r>
          </a:p>
          <a:p>
            <a:pPr eaLnBrk="1" hangingPunct="1"/>
            <a:endParaRPr lang="en-GB" altLang="en-US" sz="2000" baseline="0" dirty="0" smtClean="0"/>
          </a:p>
          <a:p>
            <a:pPr eaLnBrk="1" hangingPunct="1"/>
            <a:endParaRPr lang="en-GB" altLang="en-US" sz="1800" baseline="0" dirty="0"/>
          </a:p>
        </p:txBody>
      </p:sp>
      <p:sp>
        <p:nvSpPr>
          <p:cNvPr id="3" name="TextBox 2"/>
          <p:cNvSpPr txBox="1"/>
          <p:nvPr/>
        </p:nvSpPr>
        <p:spPr>
          <a:xfrm>
            <a:off x="552450" y="857250"/>
            <a:ext cx="5824537" cy="379591"/>
          </a:xfrm>
          <a:prstGeom prst="rect">
            <a:avLst/>
          </a:prstGeom>
          <a:noFill/>
        </p:spPr>
        <p:txBody>
          <a:bodyPr wrap="square" rtlCol="0">
            <a:spAutoFit/>
          </a:bodyPr>
          <a:lstStyle/>
          <a:p>
            <a:pPr algn="ctr"/>
            <a:r>
              <a:rPr lang="en-GB" sz="2800" dirty="0" smtClean="0">
                <a:latin typeface="Arial Rounded MT Bold" panose="020F0704030504030204" pitchFamily="34" charset="0"/>
              </a:rPr>
              <a:t>Coronavirus </a:t>
            </a:r>
            <a:r>
              <a:rPr lang="en-GB" sz="2800" dirty="0">
                <a:latin typeface="Arial Rounded MT Bold" panose="020F0704030504030204" pitchFamily="34" charset="0"/>
              </a:rPr>
              <a:t>Communication Plan Guidance</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114272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3"/>
          <p:cNvSpPr>
            <a:spLocks noChangeArrowheads="1"/>
          </p:cNvSpPr>
          <p:nvPr/>
        </p:nvSpPr>
        <p:spPr bwMode="auto">
          <a:xfrm>
            <a:off x="715962" y="8834200"/>
            <a:ext cx="5729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sz="2000" baseline="0" dirty="0">
                <a:latin typeface="Arial Rounded MT Bold" pitchFamily="34" charset="0"/>
              </a:rPr>
              <a:t>This </a:t>
            </a:r>
            <a:r>
              <a:rPr lang="en-GB" altLang="en-US" sz="2000" baseline="0" dirty="0" smtClean="0">
                <a:latin typeface="Arial Rounded MT Bold" pitchFamily="34" charset="0"/>
              </a:rPr>
              <a:t>plan </a:t>
            </a:r>
            <a:r>
              <a:rPr lang="en-GB" altLang="en-US" sz="2000" baseline="0" dirty="0">
                <a:latin typeface="Arial Rounded MT Bold" pitchFamily="34" charset="0"/>
              </a:rPr>
              <a:t>is to help </a:t>
            </a:r>
            <a:r>
              <a:rPr lang="en-GB" altLang="en-US" sz="2000" baseline="0" dirty="0" smtClean="0">
                <a:latin typeface="Arial Rounded MT Bold" pitchFamily="34" charset="0"/>
              </a:rPr>
              <a:t>me keep in touch with my family and friends during the Coronavirus.</a:t>
            </a:r>
            <a:endParaRPr lang="en-GB" altLang="en-US" sz="2000" baseline="0" dirty="0">
              <a:latin typeface="Arial Rounded MT Bold" pitchFamily="34" charset="0"/>
            </a:endParaRPr>
          </a:p>
        </p:txBody>
      </p:sp>
      <p:sp>
        <p:nvSpPr>
          <p:cNvPr id="4099" name="Rectangle 13"/>
          <p:cNvSpPr>
            <a:spLocks noChangeArrowheads="1"/>
          </p:cNvSpPr>
          <p:nvPr/>
        </p:nvSpPr>
        <p:spPr bwMode="auto">
          <a:xfrm>
            <a:off x="0" y="0"/>
            <a:ext cx="6858000" cy="2381250"/>
          </a:xfrm>
          <a:prstGeom prst="rect">
            <a:avLst/>
          </a:prstGeom>
          <a:solidFill>
            <a:srgbClr val="92D050"/>
          </a:solidFill>
          <a:ln w="9525" algn="ctr">
            <a:solidFill>
              <a:srgbClr val="92D050"/>
            </a:solidFill>
            <a:miter lim="800000"/>
            <a:headEnd/>
            <a:tailEnd/>
          </a:ln>
          <a:effec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latin typeface="Arial Rounded MT Bold" pitchFamily="34" charset="0"/>
            </a:endParaRPr>
          </a:p>
        </p:txBody>
      </p:sp>
      <p:sp>
        <p:nvSpPr>
          <p:cNvPr id="4100" name="AutoShape 14"/>
          <p:cNvSpPr>
            <a:spLocks noChangeArrowheads="1"/>
          </p:cNvSpPr>
          <p:nvPr/>
        </p:nvSpPr>
        <p:spPr bwMode="auto">
          <a:xfrm>
            <a:off x="2092324" y="165100"/>
            <a:ext cx="4713288" cy="1770062"/>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
        <p:nvSpPr>
          <p:cNvPr id="4101" name="Rectangle 15"/>
          <p:cNvSpPr>
            <a:spLocks noChangeArrowheads="1"/>
          </p:cNvSpPr>
          <p:nvPr/>
        </p:nvSpPr>
        <p:spPr bwMode="auto">
          <a:xfrm>
            <a:off x="2328068" y="1029810"/>
            <a:ext cx="4422775" cy="88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lnSpc>
                <a:spcPct val="80000"/>
              </a:lnSpc>
            </a:pPr>
            <a:r>
              <a:rPr lang="en-GB" altLang="en-US" baseline="0" dirty="0">
                <a:latin typeface="Arial Rounded MT Bold" pitchFamily="34" charset="0"/>
              </a:rPr>
              <a:t>My </a:t>
            </a:r>
            <a:r>
              <a:rPr lang="en-GB" altLang="en-US" baseline="0" dirty="0" smtClean="0">
                <a:latin typeface="Arial Rounded MT Bold" pitchFamily="34" charset="0"/>
              </a:rPr>
              <a:t>Coronavirus communication plan</a:t>
            </a:r>
            <a:endParaRPr lang="en-GB" altLang="en-US" baseline="0" dirty="0">
              <a:latin typeface="Arial Rounded MT Bold" pitchFamily="34" charset="0"/>
            </a:endParaRPr>
          </a:p>
        </p:txBody>
      </p:sp>
      <p:sp>
        <p:nvSpPr>
          <p:cNvPr id="4102" name="Rectangle 53"/>
          <p:cNvSpPr>
            <a:spLocks noChangeArrowheads="1"/>
          </p:cNvSpPr>
          <p:nvPr/>
        </p:nvSpPr>
        <p:spPr bwMode="auto">
          <a:xfrm>
            <a:off x="82550" y="82550"/>
            <a:ext cx="6740525" cy="9799638"/>
          </a:xfrm>
          <a:prstGeom prst="rect">
            <a:avLst/>
          </a:prstGeom>
          <a:noFill/>
          <a:ln w="177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
        <p:nvSpPr>
          <p:cNvPr id="4104" name="Text Box 20"/>
          <p:cNvSpPr txBox="1">
            <a:spLocks noChangeArrowheads="1"/>
          </p:cNvSpPr>
          <p:nvPr/>
        </p:nvSpPr>
        <p:spPr bwMode="auto">
          <a:xfrm>
            <a:off x="157956" y="3138488"/>
            <a:ext cx="276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8" rIns="91434" bIns="45718"/>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spcBef>
                <a:spcPct val="50000"/>
              </a:spcBef>
            </a:pPr>
            <a:r>
              <a:rPr lang="en-GB" altLang="en-US" sz="2800" baseline="0" dirty="0">
                <a:latin typeface="Arial Rounded MT Bold" pitchFamily="34" charset="0"/>
              </a:rPr>
              <a:t>My name is</a:t>
            </a:r>
          </a:p>
        </p:txBody>
      </p:sp>
      <p:sp>
        <p:nvSpPr>
          <p:cNvPr id="4105" name="AutoShape 91"/>
          <p:cNvSpPr>
            <a:spLocks noChangeArrowheads="1"/>
          </p:cNvSpPr>
          <p:nvPr/>
        </p:nvSpPr>
        <p:spPr bwMode="auto">
          <a:xfrm>
            <a:off x="2438400" y="2581275"/>
            <a:ext cx="4202113" cy="1114425"/>
          </a:xfrm>
          <a:prstGeom prst="roundRect">
            <a:avLst>
              <a:gd name="adj" fmla="val 9546"/>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sz="2800" baseline="0" dirty="0"/>
              <a:t>Write here…</a:t>
            </a:r>
          </a:p>
        </p:txBody>
      </p:sp>
      <p:sp>
        <p:nvSpPr>
          <p:cNvPr id="4106" name="Rectangle 59"/>
          <p:cNvSpPr>
            <a:spLocks noChangeArrowheads="1"/>
          </p:cNvSpPr>
          <p:nvPr/>
        </p:nvSpPr>
        <p:spPr bwMode="auto">
          <a:xfrm>
            <a:off x="145256" y="4202075"/>
            <a:ext cx="28971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2800" baseline="0" dirty="0">
                <a:latin typeface="Arial Rounded MT Bold" pitchFamily="34" charset="0"/>
              </a:rPr>
              <a:t>You can </a:t>
            </a:r>
            <a:endParaRPr lang="en-GB" altLang="en-US" sz="2800" baseline="0" dirty="0" smtClean="0">
              <a:latin typeface="Arial Rounded MT Bold" pitchFamily="34" charset="0"/>
            </a:endParaRPr>
          </a:p>
          <a:p>
            <a:pPr eaLnBrk="1" hangingPunct="1"/>
            <a:r>
              <a:rPr lang="en-GB" altLang="en-US" sz="2800" baseline="0" dirty="0" smtClean="0">
                <a:latin typeface="Arial Rounded MT Bold" pitchFamily="34" charset="0"/>
              </a:rPr>
              <a:t>call </a:t>
            </a:r>
            <a:r>
              <a:rPr lang="en-GB" altLang="en-US" sz="2800" baseline="0" dirty="0">
                <a:latin typeface="Arial Rounded MT Bold" pitchFamily="34" charset="0"/>
              </a:rPr>
              <a:t>me</a:t>
            </a:r>
          </a:p>
        </p:txBody>
      </p:sp>
      <p:sp>
        <p:nvSpPr>
          <p:cNvPr id="4107" name="AutoShape 92"/>
          <p:cNvSpPr>
            <a:spLocks noChangeArrowheads="1"/>
          </p:cNvSpPr>
          <p:nvPr/>
        </p:nvSpPr>
        <p:spPr bwMode="auto">
          <a:xfrm>
            <a:off x="2438400" y="3997325"/>
            <a:ext cx="4202113" cy="1114425"/>
          </a:xfrm>
          <a:prstGeom prst="roundRect">
            <a:avLst>
              <a:gd name="adj" fmla="val 9546"/>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sz="2800" baseline="0" dirty="0"/>
              <a:t>Write here…</a:t>
            </a:r>
          </a:p>
        </p:txBody>
      </p:sp>
      <p:grpSp>
        <p:nvGrpSpPr>
          <p:cNvPr id="4108" name="Group 101"/>
          <p:cNvGrpSpPr>
            <a:grpSpLocks/>
          </p:cNvGrpSpPr>
          <p:nvPr/>
        </p:nvGrpSpPr>
        <p:grpSpPr bwMode="auto">
          <a:xfrm>
            <a:off x="157956" y="5368926"/>
            <a:ext cx="6421438" cy="3025775"/>
            <a:chOff x="138" y="3059"/>
            <a:chExt cx="4045" cy="1906"/>
          </a:xfrm>
        </p:grpSpPr>
        <p:sp>
          <p:nvSpPr>
            <p:cNvPr id="4111" name="Rectangle 95"/>
            <p:cNvSpPr>
              <a:spLocks noChangeArrowheads="1"/>
            </p:cNvSpPr>
            <p:nvPr/>
          </p:nvSpPr>
          <p:spPr bwMode="auto">
            <a:xfrm>
              <a:off x="138" y="3849"/>
              <a:ext cx="16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2800" baseline="0" dirty="0">
                  <a:latin typeface="Arial Rounded MT Bold" pitchFamily="34" charset="0"/>
                </a:rPr>
                <a:t>This is me</a:t>
              </a:r>
            </a:p>
          </p:txBody>
        </p:sp>
        <p:sp>
          <p:nvSpPr>
            <p:cNvPr id="4112" name="AutoShape 97"/>
            <p:cNvSpPr>
              <a:spLocks noChangeArrowheads="1"/>
            </p:cNvSpPr>
            <p:nvPr/>
          </p:nvSpPr>
          <p:spPr bwMode="auto">
            <a:xfrm>
              <a:off x="1536" y="3059"/>
              <a:ext cx="2647" cy="1906"/>
            </a:xfrm>
            <a:prstGeom prst="roundRect">
              <a:avLst>
                <a:gd name="adj" fmla="val 3463"/>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sz="2800" baseline="0" dirty="0"/>
                <a:t>Add photo here…</a:t>
              </a:r>
            </a:p>
          </p:txBody>
        </p:sp>
      </p:grpSp>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a:off x="5118892" y="386080"/>
            <a:ext cx="1400175" cy="492760"/>
          </a:xfrm>
          <a:prstGeom prst="rect">
            <a:avLst/>
          </a:prstGeom>
        </p:spPr>
      </p:pic>
      <p:pic>
        <p:nvPicPr>
          <p:cNvPr id="18" name="Picture 172" descr="Ta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56" y="363537"/>
            <a:ext cx="1690364"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63"/>
          <p:cNvGrpSpPr>
            <a:grpSpLocks/>
          </p:cNvGrpSpPr>
          <p:nvPr/>
        </p:nvGrpSpPr>
        <p:grpSpPr bwMode="auto">
          <a:xfrm>
            <a:off x="0" y="-152401"/>
            <a:ext cx="6858000" cy="1916173"/>
            <a:chOff x="0" y="45"/>
            <a:chExt cx="4320" cy="708"/>
          </a:xfrm>
          <a:solidFill>
            <a:schemeClr val="bg1"/>
          </a:solidFill>
        </p:grpSpPr>
        <p:sp>
          <p:nvSpPr>
            <p:cNvPr id="5142" name="Rectangle 296"/>
            <p:cNvSpPr>
              <a:spLocks noChangeArrowheads="1"/>
            </p:cNvSpPr>
            <p:nvPr/>
          </p:nvSpPr>
          <p:spPr bwMode="auto">
            <a:xfrm>
              <a:off x="0" y="45"/>
              <a:ext cx="4320" cy="708"/>
            </a:xfrm>
            <a:prstGeom prst="rect">
              <a:avLst/>
            </a:prstGeom>
            <a:solidFill>
              <a:srgbClr val="92D05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latin typeface="Arial Rounded MT Bold" pitchFamily="34" charset="0"/>
              </a:endParaRPr>
            </a:p>
          </p:txBody>
        </p:sp>
        <p:sp>
          <p:nvSpPr>
            <p:cNvPr id="5143" name="AutoShape 297"/>
            <p:cNvSpPr>
              <a:spLocks noChangeArrowheads="1"/>
            </p:cNvSpPr>
            <p:nvPr/>
          </p:nvSpPr>
          <p:spPr bwMode="auto">
            <a:xfrm>
              <a:off x="190" y="101"/>
              <a:ext cx="3927" cy="571"/>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baseline="0" dirty="0">
                  <a:latin typeface="Arial Rounded MT Bold" pitchFamily="34" charset="0"/>
                </a:rPr>
                <a:t>How I communicate</a:t>
              </a:r>
            </a:p>
          </p:txBody>
        </p:sp>
      </p:grpSp>
      <p:sp>
        <p:nvSpPr>
          <p:cNvPr id="5124" name="Rectangle 349"/>
          <p:cNvSpPr>
            <a:spLocks noChangeArrowheads="1"/>
          </p:cNvSpPr>
          <p:nvPr/>
        </p:nvSpPr>
        <p:spPr bwMode="auto">
          <a:xfrm>
            <a:off x="82550" y="82550"/>
            <a:ext cx="6740525" cy="9799638"/>
          </a:xfrm>
          <a:prstGeom prst="rect">
            <a:avLst/>
          </a:prstGeom>
          <a:noFill/>
          <a:ln w="177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
        <p:nvSpPr>
          <p:cNvPr id="5125" name="Rectangle 303"/>
          <p:cNvSpPr>
            <a:spLocks noChangeArrowheads="1"/>
          </p:cNvSpPr>
          <p:nvPr/>
        </p:nvSpPr>
        <p:spPr bwMode="auto">
          <a:xfrm>
            <a:off x="1635124" y="3620982"/>
            <a:ext cx="38282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sz="2000" baseline="0" dirty="0">
                <a:latin typeface="Arial Rounded MT Bold" pitchFamily="34" charset="0"/>
              </a:rPr>
              <a:t>This is how I </a:t>
            </a:r>
            <a:r>
              <a:rPr lang="en-GB" altLang="en-US" sz="2000" baseline="0" dirty="0" smtClean="0">
                <a:latin typeface="Arial Rounded MT Bold" pitchFamily="34" charset="0"/>
              </a:rPr>
              <a:t>communicate      </a:t>
            </a:r>
            <a:endParaRPr lang="en-GB" altLang="en-US" sz="2000" baseline="0" dirty="0">
              <a:latin typeface="Arial Rounded MT Bold" pitchFamily="34" charset="0"/>
            </a:endParaRPr>
          </a:p>
        </p:txBody>
      </p:sp>
      <p:sp>
        <p:nvSpPr>
          <p:cNvPr id="5126" name="AutoShape 391"/>
          <p:cNvSpPr>
            <a:spLocks noChangeArrowheads="1"/>
          </p:cNvSpPr>
          <p:nvPr/>
        </p:nvSpPr>
        <p:spPr bwMode="auto">
          <a:xfrm>
            <a:off x="301625" y="4152900"/>
            <a:ext cx="6357938" cy="5238749"/>
          </a:xfrm>
          <a:prstGeom prst="roundRect">
            <a:avLst>
              <a:gd name="adj" fmla="val 7366"/>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a:t>Write here…</a:t>
            </a:r>
          </a:p>
        </p:txBody>
      </p:sp>
      <p:pic>
        <p:nvPicPr>
          <p:cNvPr id="5127" name="Picture 404" descr="Pictures_and_symb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1137" y="1768536"/>
            <a:ext cx="1635725" cy="185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05" descr="spe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 y="1961334"/>
            <a:ext cx="1989137" cy="164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06" descr="Communication_A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4696" y="1763773"/>
            <a:ext cx="1658940" cy="186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4763295" y="139700"/>
            <a:ext cx="1400175" cy="4927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0" name="Group 179"/>
          <p:cNvGrpSpPr>
            <a:grpSpLocks/>
          </p:cNvGrpSpPr>
          <p:nvPr/>
        </p:nvGrpSpPr>
        <p:grpSpPr bwMode="auto">
          <a:xfrm>
            <a:off x="0" y="-1"/>
            <a:ext cx="6881812" cy="1501915"/>
            <a:chOff x="0" y="45"/>
            <a:chExt cx="4320" cy="708"/>
          </a:xfrm>
          <a:solidFill>
            <a:srgbClr val="92D050"/>
          </a:solidFill>
        </p:grpSpPr>
        <p:sp>
          <p:nvSpPr>
            <p:cNvPr id="6153" name="Rectangle 180"/>
            <p:cNvSpPr>
              <a:spLocks noChangeArrowheads="1"/>
            </p:cNvSpPr>
            <p:nvPr/>
          </p:nvSpPr>
          <p:spPr bwMode="auto">
            <a:xfrm>
              <a:off x="0" y="45"/>
              <a:ext cx="4320" cy="708"/>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latin typeface="Arial Rounded MT Bold" pitchFamily="34" charset="0"/>
              </a:endParaRPr>
            </a:p>
          </p:txBody>
        </p:sp>
        <p:sp>
          <p:nvSpPr>
            <p:cNvPr id="6154" name="AutoShape 181"/>
            <p:cNvSpPr>
              <a:spLocks noChangeArrowheads="1"/>
            </p:cNvSpPr>
            <p:nvPr/>
          </p:nvSpPr>
          <p:spPr bwMode="auto">
            <a:xfrm>
              <a:off x="190" y="84"/>
              <a:ext cx="3927" cy="58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endParaRPr lang="en-GB" altLang="en-US" baseline="0" dirty="0" smtClean="0">
                <a:latin typeface="Arial Rounded MT Bold" pitchFamily="34" charset="0"/>
              </a:endParaRPr>
            </a:p>
            <a:p>
              <a:pPr algn="ctr" eaLnBrk="1" hangingPunct="1"/>
              <a:r>
                <a:rPr lang="en-GB" altLang="en-US" baseline="0" dirty="0" smtClean="0">
                  <a:latin typeface="Arial Rounded MT Bold" pitchFamily="34" charset="0"/>
                </a:rPr>
                <a:t>How I communicate</a:t>
              </a:r>
              <a:endParaRPr lang="en-GB" altLang="en-US" baseline="0" dirty="0">
                <a:latin typeface="Arial Rounded MT Bold" pitchFamily="34" charset="0"/>
              </a:endParaRPr>
            </a:p>
          </p:txBody>
        </p:sp>
      </p:grpSp>
      <p:sp>
        <p:nvSpPr>
          <p:cNvPr id="6151" name="Rectangle 88"/>
          <p:cNvSpPr>
            <a:spLocks noChangeArrowheads="1"/>
          </p:cNvSpPr>
          <p:nvPr/>
        </p:nvSpPr>
        <p:spPr bwMode="auto">
          <a:xfrm>
            <a:off x="82550" y="82550"/>
            <a:ext cx="6740525" cy="9799638"/>
          </a:xfrm>
          <a:prstGeom prst="rect">
            <a:avLst/>
          </a:prstGeom>
          <a:noFill/>
          <a:ln w="177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pic>
        <p:nvPicPr>
          <p:cNvPr id="28" name="Picture 108" descr="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1" y="1545569"/>
            <a:ext cx="194786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0" descr="Group-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931" y="1545569"/>
            <a:ext cx="1575769" cy="142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105"/>
          <p:cNvSpPr>
            <a:spLocks noChangeArrowheads="1"/>
          </p:cNvSpPr>
          <p:nvPr/>
        </p:nvSpPr>
        <p:spPr bwMode="auto">
          <a:xfrm>
            <a:off x="325437" y="3733800"/>
            <a:ext cx="6297613" cy="5886450"/>
          </a:xfrm>
          <a:prstGeom prst="roundRect">
            <a:avLst>
              <a:gd name="adj" fmla="val 7366"/>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GB" altLang="en-US" sz="1800" baseline="0" dirty="0" smtClean="0"/>
          </a:p>
          <a:p>
            <a:pPr eaLnBrk="1" hangingPunct="1"/>
            <a:r>
              <a:rPr lang="en-GB" altLang="en-US" sz="1800" baseline="0" dirty="0" smtClean="0"/>
              <a:t>Family (who and when):</a:t>
            </a:r>
          </a:p>
          <a:p>
            <a:pPr eaLnBrk="1" hangingPunct="1"/>
            <a:endParaRPr lang="en-GB" altLang="en-US" sz="1800" baseline="0" dirty="0"/>
          </a:p>
          <a:p>
            <a:pPr eaLnBrk="1" hangingPunct="1"/>
            <a:endParaRPr lang="en-GB" altLang="en-US" sz="1800" baseline="0" dirty="0" smtClean="0"/>
          </a:p>
          <a:p>
            <a:pPr eaLnBrk="1" hangingPunct="1"/>
            <a:endParaRPr lang="en-GB" altLang="en-US" sz="1800" baseline="0" dirty="0"/>
          </a:p>
          <a:p>
            <a:pPr eaLnBrk="1" hangingPunct="1"/>
            <a:endParaRPr lang="en-GB" altLang="en-US" sz="1800" baseline="0" dirty="0" smtClean="0"/>
          </a:p>
          <a:p>
            <a:pPr eaLnBrk="1" hangingPunct="1"/>
            <a:endParaRPr lang="en-GB" altLang="en-US" sz="1800" baseline="0" dirty="0"/>
          </a:p>
          <a:p>
            <a:pPr eaLnBrk="1" hangingPunct="1"/>
            <a:endParaRPr lang="en-GB" altLang="en-US" sz="1800" baseline="0" dirty="0" smtClean="0"/>
          </a:p>
          <a:p>
            <a:pPr eaLnBrk="1" hangingPunct="1"/>
            <a:endParaRPr lang="en-GB" altLang="en-US" sz="1800" baseline="0" dirty="0"/>
          </a:p>
          <a:p>
            <a:pPr eaLnBrk="1" hangingPunct="1"/>
            <a:r>
              <a:rPr lang="en-GB" altLang="en-US" sz="1800" baseline="0" dirty="0" smtClean="0"/>
              <a:t>Friends (who and when):</a:t>
            </a:r>
          </a:p>
          <a:p>
            <a:pPr eaLnBrk="1" hangingPunct="1"/>
            <a:endParaRPr lang="en-GB" altLang="en-US" sz="1800" baseline="0" dirty="0"/>
          </a:p>
          <a:p>
            <a:pPr eaLnBrk="1" hangingPunct="1"/>
            <a:endParaRPr lang="en-GB" altLang="en-US" sz="1800" baseline="0" dirty="0" smtClean="0"/>
          </a:p>
          <a:p>
            <a:pPr eaLnBrk="1" hangingPunct="1"/>
            <a:endParaRPr lang="en-GB" altLang="en-US" sz="1800" baseline="0" dirty="0"/>
          </a:p>
          <a:p>
            <a:pPr eaLnBrk="1" hangingPunct="1"/>
            <a:endParaRPr lang="en-GB" altLang="en-US" sz="1800" baseline="0" dirty="0" smtClean="0"/>
          </a:p>
          <a:p>
            <a:pPr eaLnBrk="1" hangingPunct="1"/>
            <a:endParaRPr lang="en-GB" altLang="en-US" sz="1800" baseline="0" dirty="0"/>
          </a:p>
          <a:p>
            <a:pPr eaLnBrk="1" hangingPunct="1"/>
            <a:endParaRPr lang="en-GB" altLang="en-US" sz="1800" baseline="0" dirty="0" smtClean="0"/>
          </a:p>
          <a:p>
            <a:pPr eaLnBrk="1" hangingPunct="1"/>
            <a:endParaRPr lang="en-GB" altLang="en-US" sz="1800" baseline="0" dirty="0" smtClean="0"/>
          </a:p>
          <a:p>
            <a:pPr eaLnBrk="1" hangingPunct="1"/>
            <a:r>
              <a:rPr lang="en-GB" altLang="en-US" sz="1800" baseline="0" dirty="0" smtClean="0"/>
              <a:t>Other people </a:t>
            </a:r>
            <a:r>
              <a:rPr lang="en-GB" altLang="en-US" sz="1800" baseline="0" dirty="0"/>
              <a:t>(who and when):</a:t>
            </a:r>
          </a:p>
          <a:p>
            <a:pPr eaLnBrk="1" hangingPunct="1"/>
            <a:endParaRPr lang="en-GB" altLang="en-US" sz="1800" baseline="0" dirty="0" smtClean="0"/>
          </a:p>
        </p:txBody>
      </p:sp>
      <p:sp>
        <p:nvSpPr>
          <p:cNvPr id="2" name="Rectangle 1"/>
          <p:cNvSpPr/>
          <p:nvPr/>
        </p:nvSpPr>
        <p:spPr>
          <a:xfrm>
            <a:off x="596105" y="3014802"/>
            <a:ext cx="5713413" cy="707886"/>
          </a:xfrm>
          <a:prstGeom prst="rect">
            <a:avLst/>
          </a:prstGeom>
        </p:spPr>
        <p:txBody>
          <a:bodyPr wrap="square">
            <a:spAutoFit/>
          </a:bodyPr>
          <a:lstStyle/>
          <a:p>
            <a:pPr algn="ctr" eaLnBrk="1" hangingPunct="1"/>
            <a:r>
              <a:rPr lang="en-GB" altLang="en-US" sz="2000" baseline="0" dirty="0">
                <a:latin typeface="Arial Rounded MT Bold" panose="020F0704030504030204" pitchFamily="34" charset="0"/>
              </a:rPr>
              <a:t>I would like you to help me communicate with:</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5070471" y="258196"/>
            <a:ext cx="1400175" cy="4927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2"/>
          <p:cNvSpPr>
            <a:spLocks noChangeArrowheads="1"/>
          </p:cNvSpPr>
          <p:nvPr/>
        </p:nvSpPr>
        <p:spPr bwMode="auto">
          <a:xfrm>
            <a:off x="0" y="-1"/>
            <a:ext cx="6858000" cy="1485901"/>
          </a:xfrm>
          <a:prstGeom prst="rect">
            <a:avLst/>
          </a:prstGeom>
          <a:solidFill>
            <a:srgbClr val="92D050"/>
          </a:solidFill>
          <a:ln>
            <a:noFill/>
          </a:ln>
          <a:effec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latin typeface="Arial Rounded MT Bold" pitchFamily="34" charset="0"/>
            </a:endParaRPr>
          </a:p>
        </p:txBody>
      </p:sp>
      <p:sp>
        <p:nvSpPr>
          <p:cNvPr id="8196" name="AutoShape 53"/>
          <p:cNvSpPr>
            <a:spLocks noChangeArrowheads="1"/>
          </p:cNvSpPr>
          <p:nvPr/>
        </p:nvSpPr>
        <p:spPr bwMode="auto">
          <a:xfrm>
            <a:off x="301625" y="82551"/>
            <a:ext cx="6234113" cy="123189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endParaRPr lang="en-GB" altLang="en-US" baseline="0" dirty="0" smtClean="0">
              <a:latin typeface="Arial Rounded MT Bold" pitchFamily="34" charset="0"/>
            </a:endParaRPr>
          </a:p>
          <a:p>
            <a:pPr algn="ctr" eaLnBrk="1" hangingPunct="1"/>
            <a:r>
              <a:rPr lang="en-GB" altLang="en-US" baseline="0" dirty="0" smtClean="0">
                <a:latin typeface="Arial Rounded MT Bold" pitchFamily="34" charset="0"/>
              </a:rPr>
              <a:t>Communication/Contact</a:t>
            </a:r>
            <a:endParaRPr lang="en-GB" altLang="en-US" baseline="0" dirty="0">
              <a:latin typeface="Arial Rounded MT Bold" pitchFamily="34" charset="0"/>
            </a:endParaRPr>
          </a:p>
        </p:txBody>
      </p:sp>
      <p:sp>
        <p:nvSpPr>
          <p:cNvPr id="8197" name="Rectangle 59"/>
          <p:cNvSpPr>
            <a:spLocks noChangeArrowheads="1"/>
          </p:cNvSpPr>
          <p:nvPr/>
        </p:nvSpPr>
        <p:spPr bwMode="auto">
          <a:xfrm>
            <a:off x="82550" y="82550"/>
            <a:ext cx="6740525" cy="9799638"/>
          </a:xfrm>
          <a:prstGeom prst="rect">
            <a:avLst/>
          </a:prstGeom>
          <a:noFill/>
          <a:ln w="177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1114205055"/>
              </p:ext>
            </p:extLst>
          </p:nvPr>
        </p:nvGraphicFramePr>
        <p:xfrm>
          <a:off x="362345" y="4152906"/>
          <a:ext cx="6112671" cy="5562594"/>
        </p:xfrm>
        <a:graphic>
          <a:graphicData uri="http://schemas.openxmlformats.org/drawingml/2006/table">
            <a:tbl>
              <a:tblPr firstRow="1" bandRow="1">
                <a:tableStyleId>{5C22544A-7EE6-4342-B048-85BDC9FD1C3A}</a:tableStyleId>
              </a:tblPr>
              <a:tblGrid>
                <a:gridCol w="3868017"/>
                <a:gridCol w="2244654"/>
              </a:tblGrid>
              <a:tr h="618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latin typeface="Arial Rounded MT Bold" panose="020F0704030504030204" pitchFamily="34" charset="0"/>
                        </a:rPr>
                        <a:t>Telephone</a:t>
                      </a:r>
                      <a:r>
                        <a:rPr lang="en-GB" sz="2000" b="0" baseline="0" dirty="0" smtClean="0">
                          <a:solidFill>
                            <a:schemeClr val="tx1"/>
                          </a:solidFill>
                          <a:latin typeface="Arial Rounded MT Bold" panose="020F0704030504030204" pitchFamily="34" charset="0"/>
                        </a:rPr>
                        <a:t> call</a:t>
                      </a:r>
                      <a:endParaRPr lang="en-GB" sz="2000" b="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smtClean="0">
                          <a:latin typeface="Arial Rounded MT Bold" panose="020F0704030504030204" pitchFamily="34" charset="0"/>
                        </a:rPr>
                        <a:t>Text</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smtClean="0">
                          <a:latin typeface="Arial Rounded MT Bold" panose="020F0704030504030204" pitchFamily="34" charset="0"/>
                        </a:rPr>
                        <a:t>Video call on</a:t>
                      </a:r>
                      <a:r>
                        <a:rPr lang="en-GB" sz="2000" b="0" baseline="0" dirty="0" smtClean="0">
                          <a:latin typeface="Arial Rounded MT Bold" panose="020F0704030504030204" pitchFamily="34" charset="0"/>
                        </a:rPr>
                        <a:t> a telephone</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smtClean="0">
                          <a:latin typeface="Arial Rounded MT Bold" panose="020F0704030504030204" pitchFamily="34" charset="0"/>
                        </a:rPr>
                        <a:t>Recorded voice message</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err="1" smtClean="0">
                          <a:latin typeface="Arial Rounded MT Bold" panose="020F0704030504030204" pitchFamily="34" charset="0"/>
                        </a:rPr>
                        <a:t>Whatsapp</a:t>
                      </a:r>
                      <a:r>
                        <a:rPr lang="en-GB" sz="2000" b="0" dirty="0" smtClean="0">
                          <a:latin typeface="Arial Rounded MT Bold" panose="020F0704030504030204" pitchFamily="34" charset="0"/>
                        </a:rPr>
                        <a:t> chat/call</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smtClean="0">
                          <a:latin typeface="Arial Rounded MT Bold" panose="020F0704030504030204" pitchFamily="34" charset="0"/>
                        </a:rPr>
                        <a:t>Zoom/Skype call</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smtClean="0">
                          <a:latin typeface="Arial Rounded MT Bold" panose="020F0704030504030204" pitchFamily="34" charset="0"/>
                        </a:rPr>
                        <a:t>Photographs</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smtClean="0">
                          <a:latin typeface="Arial Rounded MT Bold" panose="020F0704030504030204" pitchFamily="34" charset="0"/>
                        </a:rPr>
                        <a:t>Email</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066">
                <a:tc>
                  <a:txBody>
                    <a:bodyPr/>
                    <a:lstStyle/>
                    <a:p>
                      <a:r>
                        <a:rPr lang="en-GB" sz="2000" b="0" dirty="0" smtClean="0">
                          <a:latin typeface="Arial Rounded MT Bold" panose="020F0704030504030204" pitchFamily="34" charset="0"/>
                        </a:rPr>
                        <a:t>Letters</a:t>
                      </a:r>
                      <a:endParaRPr lang="en-GB" sz="20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833142" y="181610"/>
            <a:ext cx="1400175" cy="492760"/>
          </a:xfrm>
          <a:prstGeom prst="rect">
            <a:avLst/>
          </a:prstGeo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85" y="1485900"/>
            <a:ext cx="1210469" cy="1210469"/>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603" y="1462411"/>
            <a:ext cx="1686839" cy="1152005"/>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9872" y="1462411"/>
            <a:ext cx="1155866" cy="1148160"/>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0424" y="2838450"/>
            <a:ext cx="1276350" cy="1276350"/>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3643" y="2838450"/>
            <a:ext cx="1919323" cy="1276349"/>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2" name="AutoShape 16" descr="Image result for WhatsApp Icon.png"/>
          <p:cNvSpPr>
            <a:spLocks noChangeAspect="1" noChangeArrowheads="1"/>
          </p:cNvSpPr>
          <p:nvPr/>
        </p:nvSpPr>
        <p:spPr bwMode="auto">
          <a:xfrm>
            <a:off x="63500"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4025" y="1462411"/>
            <a:ext cx="1266825" cy="1266825"/>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4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4933" y="2926879"/>
            <a:ext cx="917339" cy="1187921"/>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45"/>
          <p:cNvSpPr>
            <a:spLocks noChangeArrowheads="1"/>
          </p:cNvSpPr>
          <p:nvPr/>
        </p:nvSpPr>
        <p:spPr bwMode="auto">
          <a:xfrm>
            <a:off x="301625" y="3717985"/>
            <a:ext cx="6321425" cy="5521265"/>
          </a:xfrm>
          <a:prstGeom prst="roundRect">
            <a:avLst>
              <a:gd name="adj" fmla="val 3157"/>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a:t>Write here…</a:t>
            </a:r>
          </a:p>
        </p:txBody>
      </p:sp>
      <p:sp>
        <p:nvSpPr>
          <p:cNvPr id="8" name="Rectangle 127"/>
          <p:cNvSpPr>
            <a:spLocks noChangeArrowheads="1"/>
          </p:cNvSpPr>
          <p:nvPr/>
        </p:nvSpPr>
        <p:spPr bwMode="auto">
          <a:xfrm>
            <a:off x="973137" y="3317875"/>
            <a:ext cx="51165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2000" baseline="0" dirty="0" smtClean="0">
                <a:latin typeface="Arial Rounded MT Bold" pitchFamily="34" charset="0"/>
              </a:rPr>
              <a:t>How can staff support me with this?</a:t>
            </a:r>
            <a:endParaRPr lang="en-GB" altLang="en-US" sz="2000" baseline="0" dirty="0">
              <a:latin typeface="Arial Rounded MT Bold" pitchFamily="34" charset="0"/>
            </a:endParaRPr>
          </a:p>
        </p:txBody>
      </p:sp>
      <p:sp>
        <p:nvSpPr>
          <p:cNvPr id="9" name="Rectangle 52"/>
          <p:cNvSpPr>
            <a:spLocks noChangeArrowheads="1"/>
          </p:cNvSpPr>
          <p:nvPr/>
        </p:nvSpPr>
        <p:spPr bwMode="auto">
          <a:xfrm>
            <a:off x="0" y="-1"/>
            <a:ext cx="6858000" cy="1732247"/>
          </a:xfrm>
          <a:prstGeom prst="rect">
            <a:avLst/>
          </a:prstGeom>
          <a:solidFill>
            <a:srgbClr val="92D050"/>
          </a:solidFill>
          <a:ln>
            <a:noFill/>
          </a:ln>
          <a:effec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latin typeface="Arial Rounded MT Bold" pitchFamily="34" charset="0"/>
            </a:endParaRPr>
          </a:p>
        </p:txBody>
      </p:sp>
      <p:sp>
        <p:nvSpPr>
          <p:cNvPr id="10" name="AutoShape 53"/>
          <p:cNvSpPr>
            <a:spLocks noChangeArrowheads="1"/>
          </p:cNvSpPr>
          <p:nvPr/>
        </p:nvSpPr>
        <p:spPr bwMode="auto">
          <a:xfrm>
            <a:off x="301625" y="171449"/>
            <a:ext cx="6234113" cy="139065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endParaRPr lang="en-GB" altLang="en-US" baseline="0" dirty="0" smtClean="0">
              <a:latin typeface="Arial Rounded MT Bold" pitchFamily="34" charset="0"/>
            </a:endParaRPr>
          </a:p>
          <a:p>
            <a:pPr algn="ctr" eaLnBrk="1" hangingPunct="1"/>
            <a:r>
              <a:rPr lang="en-GB" altLang="en-US" baseline="0" dirty="0" smtClean="0">
                <a:latin typeface="Arial Rounded MT Bold" pitchFamily="34" charset="0"/>
              </a:rPr>
              <a:t>Communication/Contact</a:t>
            </a:r>
            <a:endParaRPr lang="en-GB" altLang="en-US" baseline="0" dirty="0">
              <a:latin typeface="Arial Rounded MT Bold" pitchFamily="34" charset="0"/>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4890292" y="408940"/>
            <a:ext cx="1400175" cy="492760"/>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460" y="1732246"/>
            <a:ext cx="2387837" cy="165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25" y="1880226"/>
            <a:ext cx="3878143" cy="147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361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8"/>
          <p:cNvSpPr>
            <a:spLocks noChangeArrowheads="1"/>
          </p:cNvSpPr>
          <p:nvPr/>
        </p:nvSpPr>
        <p:spPr bwMode="auto">
          <a:xfrm>
            <a:off x="0" y="0"/>
            <a:ext cx="6858000" cy="1390650"/>
          </a:xfrm>
          <a:prstGeom prst="rect">
            <a:avLst/>
          </a:prstGeom>
          <a:solidFill>
            <a:srgbClr val="92D050"/>
          </a:solidFill>
          <a:ln>
            <a:noFill/>
          </a:ln>
          <a:effec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latin typeface="Arial Rounded MT Bold" pitchFamily="34" charset="0"/>
            </a:endParaRPr>
          </a:p>
        </p:txBody>
      </p:sp>
      <p:sp>
        <p:nvSpPr>
          <p:cNvPr id="20488" name="AutoShape 9"/>
          <p:cNvSpPr>
            <a:spLocks noChangeArrowheads="1"/>
          </p:cNvSpPr>
          <p:nvPr/>
        </p:nvSpPr>
        <p:spPr bwMode="auto">
          <a:xfrm>
            <a:off x="301625" y="241300"/>
            <a:ext cx="6234113" cy="99695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endParaRPr lang="en-GB" altLang="en-US" baseline="0" dirty="0" smtClean="0">
              <a:latin typeface="Arial Rounded MT Bold" pitchFamily="34" charset="0"/>
            </a:endParaRPr>
          </a:p>
          <a:p>
            <a:pPr algn="ctr" eaLnBrk="1" hangingPunct="1"/>
            <a:r>
              <a:rPr lang="en-GB" altLang="en-US" baseline="0" dirty="0" smtClean="0">
                <a:latin typeface="Arial Rounded MT Bold" pitchFamily="34" charset="0"/>
              </a:rPr>
              <a:t>Contact Sheet</a:t>
            </a:r>
            <a:endParaRPr lang="en-GB" altLang="en-US" baseline="0" dirty="0">
              <a:latin typeface="Arial Rounded MT Bold" pitchFamily="34" charset="0"/>
            </a:endParaRPr>
          </a:p>
        </p:txBody>
      </p:sp>
      <p:sp>
        <p:nvSpPr>
          <p:cNvPr id="20489" name="Rectangle 10"/>
          <p:cNvSpPr>
            <a:spLocks noChangeArrowheads="1"/>
          </p:cNvSpPr>
          <p:nvPr/>
        </p:nvSpPr>
        <p:spPr bwMode="auto">
          <a:xfrm>
            <a:off x="82550" y="82550"/>
            <a:ext cx="6740525" cy="9799638"/>
          </a:xfrm>
          <a:prstGeom prst="rect">
            <a:avLst/>
          </a:prstGeom>
          <a:noFill/>
          <a:ln w="177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
        <p:nvSpPr>
          <p:cNvPr id="20490" name="Rectangle 16"/>
          <p:cNvSpPr>
            <a:spLocks noChangeArrowheads="1"/>
          </p:cNvSpPr>
          <p:nvPr/>
        </p:nvSpPr>
        <p:spPr bwMode="auto">
          <a:xfrm>
            <a:off x="301626" y="2845486"/>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a:latin typeface="Arial Rounded MT Bold" pitchFamily="34" charset="0"/>
              </a:rPr>
              <a:t>Date</a:t>
            </a:r>
          </a:p>
        </p:txBody>
      </p:sp>
      <p:sp>
        <p:nvSpPr>
          <p:cNvPr id="20491" name="Rectangle 19"/>
          <p:cNvSpPr>
            <a:spLocks noChangeArrowheads="1"/>
          </p:cNvSpPr>
          <p:nvPr/>
        </p:nvSpPr>
        <p:spPr bwMode="auto">
          <a:xfrm>
            <a:off x="301626" y="1544638"/>
            <a:ext cx="6280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sz="2200" baseline="0" dirty="0">
                <a:latin typeface="Arial Rounded MT Bold" pitchFamily="34" charset="0"/>
              </a:rPr>
              <a:t>When </a:t>
            </a:r>
            <a:r>
              <a:rPr lang="en-GB" altLang="en-US" sz="2200" baseline="0" dirty="0" smtClean="0">
                <a:latin typeface="Arial Rounded MT Bold" pitchFamily="34" charset="0"/>
              </a:rPr>
              <a:t>I make contact with my family, friends or anyone else, please keep a log.</a:t>
            </a:r>
            <a:endParaRPr lang="en-GB" altLang="en-US" sz="2200" baseline="0" dirty="0">
              <a:latin typeface="Arial Rounded MT Bold" pitchFamily="34" charset="0"/>
            </a:endParaRPr>
          </a:p>
        </p:txBody>
      </p:sp>
      <p:sp>
        <p:nvSpPr>
          <p:cNvPr id="20493" name="AutoShape 26"/>
          <p:cNvSpPr>
            <a:spLocks noChangeArrowheads="1"/>
          </p:cNvSpPr>
          <p:nvPr/>
        </p:nvSpPr>
        <p:spPr bwMode="auto">
          <a:xfrm>
            <a:off x="1582738" y="3344070"/>
            <a:ext cx="2470150" cy="6295230"/>
          </a:xfrm>
          <a:prstGeom prst="roundRect">
            <a:avLst>
              <a:gd name="adj" fmla="val 3662"/>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a:t>Write here…</a:t>
            </a:r>
          </a:p>
        </p:txBody>
      </p:sp>
      <p:sp>
        <p:nvSpPr>
          <p:cNvPr id="20494" name="AutoShape 27"/>
          <p:cNvSpPr>
            <a:spLocks noChangeArrowheads="1"/>
          </p:cNvSpPr>
          <p:nvPr/>
        </p:nvSpPr>
        <p:spPr bwMode="auto">
          <a:xfrm>
            <a:off x="254000" y="3344070"/>
            <a:ext cx="1228725" cy="6295230"/>
          </a:xfrm>
          <a:prstGeom prst="roundRect">
            <a:avLst>
              <a:gd name="adj" fmla="val 7366"/>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a:t>Write here…</a:t>
            </a:r>
          </a:p>
        </p:txBody>
      </p:sp>
      <p:sp>
        <p:nvSpPr>
          <p:cNvPr id="20495" name="Rectangle 29"/>
          <p:cNvSpPr>
            <a:spLocks noChangeArrowheads="1"/>
          </p:cNvSpPr>
          <p:nvPr/>
        </p:nvSpPr>
        <p:spPr bwMode="auto">
          <a:xfrm>
            <a:off x="1482725" y="2837549"/>
            <a:ext cx="2400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smtClean="0">
                <a:latin typeface="Arial Rounded MT Bold" pitchFamily="34" charset="0"/>
              </a:rPr>
              <a:t>Who I contacted?</a:t>
            </a:r>
            <a:endParaRPr lang="en-GB" altLang="en-US" sz="1800" baseline="0" dirty="0">
              <a:latin typeface="Arial Rounded MT Bold" pitchFamily="34" charset="0"/>
            </a:endParaRPr>
          </a:p>
        </p:txBody>
      </p:sp>
      <p:sp>
        <p:nvSpPr>
          <p:cNvPr id="20496" name="Rectangle 30"/>
          <p:cNvSpPr>
            <a:spLocks noChangeArrowheads="1"/>
          </p:cNvSpPr>
          <p:nvPr/>
        </p:nvSpPr>
        <p:spPr bwMode="auto">
          <a:xfrm>
            <a:off x="4190204" y="2697739"/>
            <a:ext cx="2400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sz="1800" baseline="0" dirty="0" smtClean="0">
                <a:latin typeface="Arial Rounded MT Bold" pitchFamily="34" charset="0"/>
              </a:rPr>
              <a:t>How I contacted them?</a:t>
            </a:r>
            <a:endParaRPr lang="en-GB" altLang="en-US" sz="1800" baseline="0" dirty="0">
              <a:latin typeface="Arial Rounded MT Bold" pitchFamily="34" charset="0"/>
            </a:endParaRPr>
          </a:p>
        </p:txBody>
      </p:sp>
      <p:sp>
        <p:nvSpPr>
          <p:cNvPr id="20497" name="AutoShape 31"/>
          <p:cNvSpPr>
            <a:spLocks noChangeArrowheads="1"/>
          </p:cNvSpPr>
          <p:nvPr/>
        </p:nvSpPr>
        <p:spPr bwMode="auto">
          <a:xfrm>
            <a:off x="4154488" y="3344070"/>
            <a:ext cx="2470150" cy="6295230"/>
          </a:xfrm>
          <a:prstGeom prst="roundRect">
            <a:avLst>
              <a:gd name="adj" fmla="val 3662"/>
            </a:avLst>
          </a:prstGeom>
          <a:noFill/>
          <a:ln w="38100" algn="ctr">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a:t>Write here…</a:t>
            </a:r>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4928391" y="448945"/>
            <a:ext cx="1400175" cy="4927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3"/>
          <p:cNvSpPr>
            <a:spLocks noChangeArrowheads="1"/>
          </p:cNvSpPr>
          <p:nvPr/>
        </p:nvSpPr>
        <p:spPr bwMode="auto">
          <a:xfrm>
            <a:off x="82550" y="82550"/>
            <a:ext cx="6740525" cy="9799638"/>
          </a:xfrm>
          <a:prstGeom prst="rect">
            <a:avLst/>
          </a:prstGeom>
          <a:solidFill>
            <a:srgbClr val="92D050"/>
          </a:solidFill>
          <a:ln w="177800">
            <a:solidFill>
              <a:srgbClr val="92D050"/>
            </a:solidFill>
            <a:miter lim="800000"/>
            <a:headEnd/>
            <a:tailEnd/>
          </a:ln>
          <a:effec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dirty="0"/>
          </a:p>
        </p:txBody>
      </p:sp>
      <p:sp>
        <p:nvSpPr>
          <p:cNvPr id="21507" name="Rectangle 19"/>
          <p:cNvSpPr>
            <a:spLocks noChangeArrowheads="1"/>
          </p:cNvSpPr>
          <p:nvPr/>
        </p:nvSpPr>
        <p:spPr bwMode="auto">
          <a:xfrm>
            <a:off x="0" y="8583613"/>
            <a:ext cx="6858000" cy="1322387"/>
          </a:xfrm>
          <a:prstGeom prst="rect">
            <a:avLst/>
          </a:prstGeom>
          <a:solidFill>
            <a:srgbClr val="92D050"/>
          </a:solidFill>
          <a:ln>
            <a:noFill/>
          </a:ln>
          <a:effec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p>
        </p:txBody>
      </p:sp>
      <p:sp>
        <p:nvSpPr>
          <p:cNvPr id="21508" name="AutoShape 30"/>
          <p:cNvSpPr>
            <a:spLocks noChangeArrowheads="1"/>
          </p:cNvSpPr>
          <p:nvPr/>
        </p:nvSpPr>
        <p:spPr bwMode="auto">
          <a:xfrm>
            <a:off x="336549" y="1459707"/>
            <a:ext cx="6232525" cy="8422481"/>
          </a:xfrm>
          <a:prstGeom prst="roundRect">
            <a:avLst>
              <a:gd name="adj" fmla="val 3847"/>
            </a:avLst>
          </a:prstGeom>
          <a:solidFill>
            <a:schemeClr val="bg1"/>
          </a:solidFill>
          <a:ln>
            <a:noFill/>
          </a:ln>
          <a:effectLst/>
          <a:extLst>
            <a:ext uri="{91240B29-F687-4F45-9708-019B960494DF}">
              <a14:hiddenLine xmlns:a14="http://schemas.microsoft.com/office/drawing/2010/main" w="38100" algn="ctr">
                <a:solidFill>
                  <a:srgbClr val="C0C0C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r>
              <a:rPr lang="en-GB" altLang="en-US" sz="1800" baseline="0" dirty="0"/>
              <a:t>Write here…</a:t>
            </a:r>
          </a:p>
        </p:txBody>
      </p:sp>
      <p:sp>
        <p:nvSpPr>
          <p:cNvPr id="21509" name="Rectangle 41"/>
          <p:cNvSpPr>
            <a:spLocks noChangeArrowheads="1"/>
          </p:cNvSpPr>
          <p:nvPr/>
        </p:nvSpPr>
        <p:spPr bwMode="auto">
          <a:xfrm>
            <a:off x="0" y="71438"/>
            <a:ext cx="6858000" cy="1123950"/>
          </a:xfrm>
          <a:prstGeom prst="rect">
            <a:avLst/>
          </a:prstGeom>
          <a:solidFill>
            <a:srgbClr val="92D050"/>
          </a:solidFill>
          <a:ln>
            <a:noFill/>
          </a:ln>
          <a:effectLst/>
        </p:spPr>
        <p:txBody>
          <a:bodyPr lIns="91428" tIns="45715" rIns="91428" bIns="45715"/>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eaLnBrk="1" hangingPunct="1"/>
            <a:endParaRPr lang="en-US" altLang="en-US" sz="2000" b="0" baseline="0" dirty="0">
              <a:latin typeface="Arial Rounded MT Bold" pitchFamily="34" charset="0"/>
            </a:endParaRPr>
          </a:p>
        </p:txBody>
      </p:sp>
      <p:sp>
        <p:nvSpPr>
          <p:cNvPr id="21510" name="AutoShape 42"/>
          <p:cNvSpPr>
            <a:spLocks noChangeArrowheads="1"/>
          </p:cNvSpPr>
          <p:nvPr/>
        </p:nvSpPr>
        <p:spPr bwMode="auto">
          <a:xfrm>
            <a:off x="320675" y="282575"/>
            <a:ext cx="6234113" cy="78422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baseline="-25000">
                <a:solidFill>
                  <a:schemeClr val="tx1"/>
                </a:solidFill>
                <a:latin typeface="Arial" charset="0"/>
              </a:defRPr>
            </a:lvl1pPr>
            <a:lvl2pPr marL="742950" indent="-285750">
              <a:defRPr sz="3200" b="1" baseline="-25000">
                <a:solidFill>
                  <a:schemeClr val="tx1"/>
                </a:solidFill>
                <a:latin typeface="Arial" charset="0"/>
              </a:defRPr>
            </a:lvl2pPr>
            <a:lvl3pPr marL="1143000" indent="-228600">
              <a:defRPr sz="3200" b="1" baseline="-25000">
                <a:solidFill>
                  <a:schemeClr val="tx1"/>
                </a:solidFill>
                <a:latin typeface="Arial" charset="0"/>
              </a:defRPr>
            </a:lvl3pPr>
            <a:lvl4pPr marL="1600200" indent="-228600">
              <a:defRPr sz="3200" b="1" baseline="-25000">
                <a:solidFill>
                  <a:schemeClr val="tx1"/>
                </a:solidFill>
                <a:latin typeface="Arial" charset="0"/>
              </a:defRPr>
            </a:lvl4pPr>
            <a:lvl5pPr marL="2057400" indent="-228600">
              <a:defRPr sz="3200" b="1" baseline="-25000">
                <a:solidFill>
                  <a:schemeClr val="tx1"/>
                </a:solidFill>
                <a:latin typeface="Arial" charset="0"/>
              </a:defRPr>
            </a:lvl5pPr>
            <a:lvl6pPr marL="2514600" indent="-228600" eaLnBrk="0" fontAlgn="base" hangingPunct="0">
              <a:spcBef>
                <a:spcPct val="0"/>
              </a:spcBef>
              <a:spcAft>
                <a:spcPct val="0"/>
              </a:spcAft>
              <a:defRPr sz="3200" b="1" baseline="-25000">
                <a:solidFill>
                  <a:schemeClr val="tx1"/>
                </a:solidFill>
                <a:latin typeface="Arial" charset="0"/>
              </a:defRPr>
            </a:lvl6pPr>
            <a:lvl7pPr marL="2971800" indent="-228600" eaLnBrk="0" fontAlgn="base" hangingPunct="0">
              <a:spcBef>
                <a:spcPct val="0"/>
              </a:spcBef>
              <a:spcAft>
                <a:spcPct val="0"/>
              </a:spcAft>
              <a:defRPr sz="3200" b="1" baseline="-25000">
                <a:solidFill>
                  <a:schemeClr val="tx1"/>
                </a:solidFill>
                <a:latin typeface="Arial" charset="0"/>
              </a:defRPr>
            </a:lvl7pPr>
            <a:lvl8pPr marL="3429000" indent="-228600" eaLnBrk="0" fontAlgn="base" hangingPunct="0">
              <a:spcBef>
                <a:spcPct val="0"/>
              </a:spcBef>
              <a:spcAft>
                <a:spcPct val="0"/>
              </a:spcAft>
              <a:defRPr sz="3200" b="1" baseline="-25000">
                <a:solidFill>
                  <a:schemeClr val="tx1"/>
                </a:solidFill>
                <a:latin typeface="Arial" charset="0"/>
              </a:defRPr>
            </a:lvl8pPr>
            <a:lvl9pPr marL="3886200" indent="-228600" eaLnBrk="0" fontAlgn="base" hangingPunct="0">
              <a:spcBef>
                <a:spcPct val="0"/>
              </a:spcBef>
              <a:spcAft>
                <a:spcPct val="0"/>
              </a:spcAft>
              <a:defRPr sz="3200" b="1" baseline="-25000">
                <a:solidFill>
                  <a:schemeClr val="tx1"/>
                </a:solidFill>
                <a:latin typeface="Arial" charset="0"/>
              </a:defRPr>
            </a:lvl9pPr>
          </a:lstStyle>
          <a:p>
            <a:pPr algn="ctr" eaLnBrk="1" hangingPunct="1"/>
            <a:r>
              <a:rPr lang="en-GB" altLang="en-US" baseline="0" dirty="0">
                <a:latin typeface="Arial Rounded MT Bold" pitchFamily="34" charset="0"/>
              </a:rPr>
              <a:t>Notes</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890292" y="355917"/>
            <a:ext cx="1400175" cy="4927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3200" b="1"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3200" b="1"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507</Words>
  <Application>Microsoft Office PowerPoint</Application>
  <PresentationFormat>A4 Paper (210x297 mm)</PresentationFormat>
  <Paragraphs>75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Walsingham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Pearson</dc:creator>
  <cp:lastModifiedBy>Kim Pearson</cp:lastModifiedBy>
  <cp:revision>174</cp:revision>
  <dcterms:created xsi:type="dcterms:W3CDTF">2007-06-12T06:37:52Z</dcterms:created>
  <dcterms:modified xsi:type="dcterms:W3CDTF">2020-04-16T05:51:06Z</dcterms:modified>
</cp:coreProperties>
</file>